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97" r:id="rId2"/>
    <p:sldId id="274" r:id="rId3"/>
    <p:sldId id="305" r:id="rId4"/>
    <p:sldId id="306" r:id="rId5"/>
    <p:sldId id="310" r:id="rId6"/>
    <p:sldId id="314" r:id="rId7"/>
    <p:sldId id="315" r:id="rId8"/>
    <p:sldId id="275" r:id="rId9"/>
    <p:sldId id="308" r:id="rId10"/>
  </p:sldIdLst>
  <p:sldSz cx="12188825" cy="6858000"/>
  <p:notesSz cx="6858000" cy="9144000"/>
  <p:custDataLst>
    <p:tags r:id="rId12"/>
  </p:custDataLst>
  <p:defaultTextStyle>
    <a:defPPr>
      <a:defRPr lang="zh-CN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3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099"/>
    <a:srgbClr val="ACE3E8"/>
    <a:srgbClr val="2F9FAB"/>
    <a:srgbClr val="F08392"/>
    <a:srgbClr val="F7DAD0"/>
    <a:srgbClr val="E94D63"/>
    <a:srgbClr val="F1BCA9"/>
    <a:srgbClr val="E9987B"/>
    <a:srgbClr val="69CBD5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100" y="200"/>
      </p:cViewPr>
      <p:guideLst>
        <p:guide orient="horz" pos="2208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FD2C-CDB5-4B6E-A3CF-5F090276FE20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7E165-AA00-4A72-B732-E2F6F4610E8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7E165-AA00-4A72-B732-E2F6F4610E8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/>
          <a:stretch>
            <a:fillRect/>
          </a:stretch>
        </p:blipFill>
        <p:spPr>
          <a:xfrm>
            <a:off x="-1001" y="0"/>
            <a:ext cx="1221144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xStyles>
    <p:titleStyle>
      <a:lvl1pPr algn="ctr" defTabSz="6096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9600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9600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609600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9600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609600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58260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06065" y="2735580"/>
            <a:ext cx="6655435" cy="837565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54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gazebo</a:t>
            </a:r>
            <a:r>
              <a:rPr lang="zh-CN" altLang="en-US" sz="54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仿真大作业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63570" y="180944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255369" y="4390292"/>
            <a:ext cx="263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组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220" y="-152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988687" y="2286806"/>
            <a:ext cx="2044873" cy="2044873"/>
          </a:xfrm>
          <a:prstGeom prst="ellipse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86790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环境配置</a:t>
            </a:r>
          </a:p>
        </p:txBody>
      </p:sp>
      <p:sp>
        <p:nvSpPr>
          <p:cNvPr id="83" name="矩形 82"/>
          <p:cNvSpPr/>
          <p:nvPr/>
        </p:nvSpPr>
        <p:spPr>
          <a:xfrm>
            <a:off x="5550122" y="1808525"/>
            <a:ext cx="4753295" cy="304482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从云盘上下载机器人导航包，并将其与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Astar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算法包放置到第一次运动学大作业所见的工作空间中。</a:t>
            </a: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修正原配置文件中的代码，修改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Astar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算法包中位置订阅话题名字，替换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gazebo7.world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文件。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终端输入命令打开仿真世界以及进行地图建立，并在小车遍历完环境所有地方后保存地图。</a:t>
            </a: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新开终端执行命令运行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Astar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算法包，规划导航小车路线</a:t>
            </a:r>
          </a:p>
          <a:p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问题及解决方案：</a:t>
            </a: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小车构建地图时报错，环境模型缺失，将下载的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model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包拷贝到虚拟机内部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home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路径下的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/.gazebo/ models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，补全文件后即可正常构建地图。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8325" y="236220"/>
            <a:ext cx="2802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实现过程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2" grpId="0" bldLvl="0" animBg="1"/>
      <p:bldP spid="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67530" y="36678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988687" y="2286806"/>
            <a:ext cx="2044873" cy="2044873"/>
          </a:xfrm>
          <a:prstGeom prst="ellipse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70788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Astar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8325" y="236220"/>
            <a:ext cx="2802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实现过程</a:t>
            </a:r>
          </a:p>
        </p:txBody>
      </p:sp>
      <p:sp>
        <p:nvSpPr>
          <p:cNvPr id="5" name="矩形 4"/>
          <p:cNvSpPr/>
          <p:nvPr/>
        </p:nvSpPr>
        <p:spPr>
          <a:xfrm>
            <a:off x="5614892" y="1872025"/>
            <a:ext cx="4753295" cy="3168015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问题及解决方案：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当起点或终点设置在椅子附近时，按照原先的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star算法规划，小车预设路径会直接穿过椅子的腿中间。但实际运行时，小车却无法穿过椅子，与其避障逻辑相违背，从而导致小车卡住无法移动。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经过合适的参数调试，将间距过小的若干障碍物视为整体，问题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得以解决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其他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的距离较近使小车不能直接穿过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其间隙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障碍物同理。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2" grpId="0" bldLvl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" name="WeChat_2025040820151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795"/>
            <a:ext cx="12200890" cy="687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连接符 36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组合 61"/>
          <p:cNvGrpSpPr/>
          <p:nvPr/>
        </p:nvGrpSpPr>
        <p:grpSpPr>
          <a:xfrm>
            <a:off x="5289080" y="1574318"/>
            <a:ext cx="221360" cy="3708400"/>
            <a:chOff x="3615799" y="1892300"/>
            <a:chExt cx="221360" cy="3708400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rgbClr val="A7A7A7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solidFill>
              <a:srgbClr val="02A4BB"/>
            </a:solidFill>
            <a:ln>
              <a:noFill/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10800000">
            <a:off x="-67530" y="36678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404823" y="4679063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988687" y="2286806"/>
            <a:ext cx="2044873" cy="2044873"/>
          </a:xfrm>
          <a:prstGeom prst="ellipse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3452804" y="2677401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/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15"/>
            <p:cNvSpPr/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1" name="Freeform 16"/>
            <p:cNvSpPr/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Freeform 17"/>
            <p:cNvSpPr/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Freeform 21"/>
            <p:cNvSpPr/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6707885" y="1205384"/>
            <a:ext cx="3005902" cy="459105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膨胀系数研究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8325" y="236220"/>
            <a:ext cx="2802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拓展研究</a:t>
            </a:r>
          </a:p>
        </p:txBody>
      </p:sp>
      <p:sp>
        <p:nvSpPr>
          <p:cNvPr id="5" name="矩形 4"/>
          <p:cNvSpPr/>
          <p:nvPr/>
        </p:nvSpPr>
        <p:spPr>
          <a:xfrm>
            <a:off x="5609032" y="1714690"/>
            <a:ext cx="4753295" cy="4708979"/>
          </a:xfrm>
          <a:prstGeom prst="rect">
            <a:avLst/>
          </a:prstGeom>
          <a:noFill/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问题及解决方案：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当膨胀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系数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，尤其是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小于车身尺寸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的一半时，若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算法规划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路径绕过墙角</a:t>
            </a:r>
            <a:r>
              <a:rPr lang="zh-CN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，可能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会导致小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车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卡墙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卡死。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当膨胀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系数</a:t>
            </a:r>
            <a:r>
              <a:rPr 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</a:t>
            </a:r>
            <a:r>
              <a:rPr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</a:t>
            </a:r>
            <a:r>
              <a:rPr lang="zh-CN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规划的路径离障碍物还存在较远距离，这样即使降低了一些碰撞的风险，但是规划的路径的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可能会更高，比如可以从中间穿过的地方选择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绕行。极端情况下甚至规划不出来路径。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综上，膨胀系数应设置适中才能保证小车的正常运行。而在此场景中，小车的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尺寸约为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28cm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故膨胀系数应大于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，因此我们将其设置为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以满足需求。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sz="20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82" grpId="0" bldLvl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4" name="无标题视频——使用Clipchamp制作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35"/>
            <a:ext cx="12188825" cy="685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3" name="图片 2" descr="355021D6C0A5F661D8BE276A4FACC88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715"/>
            <a:ext cx="12188825" cy="685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连接符 43"/>
          <p:cNvCxnSpPr/>
          <p:nvPr/>
        </p:nvCxnSpPr>
        <p:spPr>
          <a:xfrm flipV="1">
            <a:off x="0" y="-10274"/>
            <a:ext cx="2703815" cy="4863290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729694" y="3856840"/>
            <a:ext cx="2171700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杨君豪</a:t>
            </a:r>
          </a:p>
        </p:txBody>
      </p:sp>
      <p:cxnSp>
        <p:nvCxnSpPr>
          <p:cNvPr id="38" name="直接连接符 37"/>
          <p:cNvCxnSpPr/>
          <p:nvPr/>
        </p:nvCxnSpPr>
        <p:spPr>
          <a:xfrm flipV="1">
            <a:off x="-8706" y="-10274"/>
            <a:ext cx="2456163" cy="4436629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9790222" y="2421371"/>
            <a:ext cx="2398603" cy="4436629"/>
          </a:xfrm>
          <a:prstGeom prst="line">
            <a:avLst/>
          </a:prstGeom>
          <a:ln>
            <a:solidFill>
              <a:srgbClr val="F7DAD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等腰三角形 39"/>
          <p:cNvSpPr/>
          <p:nvPr/>
        </p:nvSpPr>
        <p:spPr>
          <a:xfrm rot="10800000">
            <a:off x="-855" y="483"/>
            <a:ext cx="3281082" cy="2926080"/>
          </a:xfrm>
          <a:prstGeom prst="triangl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 rot="10800000">
            <a:off x="1065945" y="542427"/>
            <a:ext cx="3281082" cy="2926080"/>
          </a:xfrm>
          <a:prstGeom prst="triangle">
            <a:avLst/>
          </a:prstGeom>
          <a:noFill/>
          <a:ln>
            <a:solidFill>
              <a:srgbClr val="02A4B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>
            <a:off x="7840943" y="3389976"/>
            <a:ext cx="3281082" cy="2926080"/>
          </a:xfrm>
          <a:prstGeom prst="triangle">
            <a:avLst/>
          </a:prstGeom>
          <a:noFill/>
          <a:ln>
            <a:solidFill>
              <a:srgbClr val="F083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>
            <a:off x="8907743" y="3931920"/>
            <a:ext cx="3281082" cy="2926080"/>
          </a:xfrm>
          <a:prstGeom prst="triangl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9485010" y="1994710"/>
            <a:ext cx="2703815" cy="4863290"/>
          </a:xfrm>
          <a:prstGeom prst="line">
            <a:avLst/>
          </a:prstGeom>
          <a:ln>
            <a:solidFill>
              <a:srgbClr val="ACE3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9790222" y="4655904"/>
            <a:ext cx="396065" cy="400518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0095743" y="5987442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107550" y="5230489"/>
            <a:ext cx="467678" cy="460306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477332" y="5559431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820502" y="3139566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9993390" y="3332006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948390" y="194450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09076" y="2029619"/>
            <a:ext cx="396065" cy="400518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295754" y="4501380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0564" y="1475024"/>
            <a:ext cx="467678" cy="460306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639685" y="3341233"/>
            <a:ext cx="311972" cy="328942"/>
          </a:xfrm>
          <a:prstGeom prst="ellipse">
            <a:avLst/>
          </a:prstGeom>
          <a:solidFill>
            <a:srgbClr val="2F9F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919060" y="1335147"/>
            <a:ext cx="311972" cy="328942"/>
          </a:xfrm>
          <a:prstGeom prst="ellipse">
            <a:avLst/>
          </a:prstGeom>
          <a:solidFill>
            <a:srgbClr val="F083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97104" y="808418"/>
            <a:ext cx="311972" cy="328942"/>
          </a:xfrm>
          <a:prstGeom prst="ellipse">
            <a:avLst/>
          </a:prstGeom>
          <a:solidFill>
            <a:srgbClr val="ACE3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13918" y="972889"/>
            <a:ext cx="471131" cy="476533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51981" y="3734499"/>
            <a:ext cx="311972" cy="328942"/>
          </a:xfrm>
          <a:prstGeom prst="ellipse">
            <a:avLst/>
          </a:prstGeom>
          <a:solidFill>
            <a:srgbClr val="F7DA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3540" y="1750230"/>
            <a:ext cx="2171700" cy="39751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余俊洁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213540" y="3856886"/>
            <a:ext cx="2171700" cy="39751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陈鹏屹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29640" y="1750093"/>
            <a:ext cx="2171700" cy="39751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周奕博</a:t>
            </a:r>
          </a:p>
        </p:txBody>
      </p:sp>
      <p:sp>
        <p:nvSpPr>
          <p:cNvPr id="14" name="矩形 13"/>
          <p:cNvSpPr/>
          <p:nvPr/>
        </p:nvSpPr>
        <p:spPr>
          <a:xfrm>
            <a:off x="3050295" y="2143181"/>
            <a:ext cx="1355204" cy="45887"/>
          </a:xfrm>
          <a:prstGeom prst="rect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50295" y="4254374"/>
            <a:ext cx="1355204" cy="45887"/>
          </a:xfrm>
          <a:prstGeom prst="rect">
            <a:avLst/>
          </a:prstGeom>
          <a:solidFill>
            <a:srgbClr val="02A4BB"/>
          </a:solidFill>
          <a:ln>
            <a:solidFill>
              <a:srgbClr val="02A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38486" y="2147664"/>
            <a:ext cx="1355204" cy="45887"/>
          </a:xfrm>
          <a:prstGeom prst="rect">
            <a:avLst/>
          </a:prstGeom>
          <a:solidFill>
            <a:srgbClr val="02A4BB"/>
          </a:solidFill>
          <a:ln>
            <a:solidFill>
              <a:srgbClr val="02A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538486" y="4258857"/>
            <a:ext cx="1355204" cy="45887"/>
          </a:xfrm>
          <a:prstGeom prst="rect">
            <a:avLst/>
          </a:prstGeom>
          <a:solidFill>
            <a:srgbClr val="F08392"/>
          </a:solidFill>
          <a:ln>
            <a:solidFill>
              <a:srgbClr val="F0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2700000">
            <a:off x="5423657" y="2917320"/>
            <a:ext cx="1347047" cy="1347046"/>
          </a:xfrm>
          <a:prstGeom prst="rect">
            <a:avLst/>
          </a:prstGeom>
          <a:solidFill>
            <a:srgbClr val="F08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596240" y="3093488"/>
            <a:ext cx="1001875" cy="994719"/>
            <a:chOff x="5442002" y="3115521"/>
            <a:chExt cx="1001875" cy="994719"/>
          </a:xfrm>
        </p:grpSpPr>
        <p:sp>
          <p:nvSpPr>
            <p:cNvPr id="3" name="Freeform 32"/>
            <p:cNvSpPr/>
            <p:nvPr/>
          </p:nvSpPr>
          <p:spPr bwMode="auto">
            <a:xfrm>
              <a:off x="5708811" y="3321747"/>
              <a:ext cx="473928" cy="596891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" name="Freeform 33"/>
            <p:cNvSpPr/>
            <p:nvPr/>
          </p:nvSpPr>
          <p:spPr bwMode="auto">
            <a:xfrm>
              <a:off x="5442002" y="3325925"/>
              <a:ext cx="439906" cy="697467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6243323" y="3376064"/>
              <a:ext cx="200554" cy="558093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5987855" y="3667944"/>
              <a:ext cx="280238" cy="378727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5789987" y="3115521"/>
              <a:ext cx="396035" cy="180858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5821921" y="3268027"/>
              <a:ext cx="400213" cy="282628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Freeform 38"/>
            <p:cNvSpPr/>
            <p:nvPr/>
          </p:nvSpPr>
          <p:spPr bwMode="auto">
            <a:xfrm>
              <a:off x="5730000" y="4004292"/>
              <a:ext cx="366489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Freeform 39"/>
            <p:cNvSpPr/>
            <p:nvPr/>
          </p:nvSpPr>
          <p:spPr bwMode="auto">
            <a:xfrm>
              <a:off x="5576302" y="3131637"/>
              <a:ext cx="251886" cy="145045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6179158" y="3188342"/>
              <a:ext cx="204732" cy="234578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Freeform 41"/>
            <p:cNvSpPr/>
            <p:nvPr/>
          </p:nvSpPr>
          <p:spPr bwMode="auto">
            <a:xfrm>
              <a:off x="5481695" y="3303542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sz="15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01015" y="261620"/>
            <a:ext cx="2435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成员分工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01840" y="4466590"/>
            <a:ext cx="2228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ppt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制作，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pre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演讲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93890" y="2354580"/>
            <a:ext cx="2480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环境编译，地图构建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70071" y="2314048"/>
            <a:ext cx="3797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环境编译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，代码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编写，地图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构建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膨胀系数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算法测试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856276" y="4395923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算法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膨胀系数研究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 bldLvl="0" animBg="1"/>
      <p:bldP spid="15" grpId="0" bldLvl="0" animBg="1"/>
      <p:bldP spid="19" grpId="0" bldLvl="0" animBg="1"/>
      <p:bldP spid="14" grpId="0" animBg="1"/>
      <p:bldP spid="16" grpId="0" animBg="1"/>
      <p:bldP spid="20" grpId="0" animBg="1"/>
      <p:bldP spid="22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70313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31567" r="14148" b="81"/>
          <a:stretch>
            <a:fillRect/>
          </a:stretch>
        </p:blipFill>
        <p:spPr>
          <a:xfrm rot="5400000">
            <a:off x="570153" y="-580914"/>
            <a:ext cx="6863379" cy="800369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06065" y="2735580"/>
            <a:ext cx="6655435" cy="837565"/>
          </a:xfrm>
          <a:prstGeom prst="rect">
            <a:avLst/>
          </a:prstGeom>
          <a:noFill/>
          <a:ln w="28575">
            <a:solidFill>
              <a:srgbClr val="FEFEFE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5400" b="1" spc="300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谢谢大家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63570" y="1809443"/>
            <a:ext cx="1424066" cy="1326299"/>
            <a:chOff x="1164" y="687"/>
            <a:chExt cx="3219" cy="2998"/>
          </a:xfrm>
          <a:solidFill>
            <a:srgbClr val="F08392"/>
          </a:solidFill>
          <a:effectLst/>
        </p:grpSpPr>
        <p:sp>
          <p:nvSpPr>
            <p:cNvPr id="17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dirty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几何毕业答辩PPT模板"/>
  <p:tag name="KSO_WPP_MARK_KEY" val="571ca4be-92f4-4a70-85d8-f3dd937aa558"/>
  <p:tag name="COMMONDATA" val="eyJoZGlkIjoiMDc2OWRmMWJjYTJlNzI1YzdmMWE4YTAwZmU3OTA4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5280.5275590551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451,&quot;width&quot;:19195}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436</Words>
  <Application>Microsoft Office PowerPoint</Application>
  <PresentationFormat>自定义</PresentationFormat>
  <Paragraphs>43</Paragraphs>
  <Slides>9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清新几何毕业答辩PPT模板</dc:title>
  <dc:creator>麒雅</dc:creator>
  <cp:lastModifiedBy>lenovo</cp:lastModifiedBy>
  <cp:revision>124</cp:revision>
  <dcterms:created xsi:type="dcterms:W3CDTF">2015-07-02T02:13:00Z</dcterms:created>
  <dcterms:modified xsi:type="dcterms:W3CDTF">2025-04-08T15:40:45Z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8550C3A8F7B446FAAD3BB58E0FC82F8C_12</vt:lpwstr>
  </property>
  <property fmtid="{D5CDD505-2E9C-101B-9397-08002B2CF9AE}" pid="3" name="KSOProductBuildVer">
    <vt:lpwstr>2052-12.1.0.20784</vt:lpwstr>
  </property>
</Properties>
</file>